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8" r:id="rId2"/>
    <p:sldId id="272" r:id="rId3"/>
    <p:sldId id="274" r:id="rId4"/>
    <p:sldId id="276" r:id="rId5"/>
    <p:sldId id="275" r:id="rId6"/>
    <p:sldId id="273" r:id="rId7"/>
    <p:sldId id="277" r:id="rId8"/>
    <p:sldId id="278" r:id="rId9"/>
    <p:sldId id="279" r:id="rId10"/>
    <p:sldId id="280" r:id="rId11"/>
    <p:sldId id="270" r:id="rId12"/>
    <p:sldId id="282" r:id="rId13"/>
    <p:sldId id="283" r:id="rId14"/>
    <p:sldId id="271" r:id="rId15"/>
    <p:sldId id="262" r:id="rId16"/>
    <p:sldId id="264" r:id="rId17"/>
    <p:sldId id="265" r:id="rId18"/>
    <p:sldId id="266" r:id="rId19"/>
    <p:sldId id="269" r:id="rId20"/>
    <p:sldId id="286" r:id="rId21"/>
    <p:sldId id="287" r:id="rId22"/>
    <p:sldId id="288" r:id="rId23"/>
    <p:sldId id="289" r:id="rId24"/>
    <p:sldId id="290" r:id="rId25"/>
    <p:sldId id="305" r:id="rId26"/>
    <p:sldId id="306" r:id="rId27"/>
    <p:sldId id="307" r:id="rId28"/>
    <p:sldId id="308" r:id="rId29"/>
    <p:sldId id="284" r:id="rId30"/>
    <p:sldId id="291" r:id="rId31"/>
    <p:sldId id="292" r:id="rId32"/>
    <p:sldId id="293" r:id="rId33"/>
    <p:sldId id="295" r:id="rId34"/>
    <p:sldId id="296" r:id="rId35"/>
    <p:sldId id="294" r:id="rId36"/>
    <p:sldId id="297" r:id="rId37"/>
    <p:sldId id="298" r:id="rId38"/>
    <p:sldId id="302" r:id="rId39"/>
    <p:sldId id="300" r:id="rId40"/>
    <p:sldId id="303" r:id="rId41"/>
    <p:sldId id="301" r:id="rId42"/>
    <p:sldId id="304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F0-FB71-40AD-99A0-8C9F0B2478D1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CF23B-9EDB-4F25-85A7-D5F97AF33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7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9E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18064" y="1074200"/>
            <a:ext cx="7507875" cy="47096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296350" y="2655800"/>
            <a:ext cx="45513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43434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818064" y="1074200"/>
            <a:ext cx="7507875" cy="47096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037600" y="2882400"/>
            <a:ext cx="5068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 i="1">
                <a:solidFill>
                  <a:srgbClr val="CCCCCC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 i="1">
                <a:solidFill>
                  <a:srgbClr val="CCCCCC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 i="1">
                <a:solidFill>
                  <a:srgbClr val="CCCCCC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>
                <a:solidFill>
                  <a:srgbClr val="CCCCCC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>
                <a:solidFill>
                  <a:srgbClr val="CCCCCC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  <a:defRPr i="1">
                <a:solidFill>
                  <a:srgbClr val="CCCCCC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○"/>
              <a:defRPr i="1">
                <a:solidFill>
                  <a:srgbClr val="CCCCCC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3853200" y="391457"/>
            <a:ext cx="1437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9600" kern="0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 kern="0">
              <a:solidFill>
                <a:srgbClr val="FF9E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8961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6650" y="1267800"/>
            <a:ext cx="7310700" cy="4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55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40975" y="1274672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81053" y="1274672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22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53900" y="1295400"/>
            <a:ext cx="24405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319596" y="1295400"/>
            <a:ext cx="24405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5885292" y="1295400"/>
            <a:ext cx="24405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97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529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rot="10800000" flipH="1">
            <a:off x="259950" y="365700"/>
            <a:ext cx="8624125" cy="612660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04100" y="6017443"/>
            <a:ext cx="29358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i="1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1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58125" y="733900"/>
            <a:ext cx="8028198" cy="5390183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462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se">
  <p:cSld name="Blank inverse">
    <p:bg>
      <p:bgPr>
        <a:solidFill>
          <a:srgbClr val="43434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58125" y="733900"/>
            <a:ext cx="8028198" cy="5390183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2358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0" y="1267800"/>
            <a:ext cx="7310700" cy="4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587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timeboard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wwapp.com/" TargetMode="External"/><Relationship Id="rId4" Type="http://schemas.openxmlformats.org/officeDocument/2006/relationships/hyperlink" Target="https://idroo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://unsplash.co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ealtimeBoard/realtimeboard-for-educatio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2296350" y="2655800"/>
            <a:ext cx="45513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/>
              <a:t>DIP YOUR TOE INTO ONLINE TEACHING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4037002"/>
            <a:ext cx="5203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000" b="1" dirty="0">
                <a:solidFill>
                  <a:schemeClr val="bg1"/>
                </a:solidFill>
                <a:latin typeface="Droid Serif"/>
              </a:rPr>
              <a:t>Tools and tips for starting to teach online</a:t>
            </a:r>
            <a:endParaRPr lang="ru-RU" sz="2000" b="1" dirty="0">
              <a:solidFill>
                <a:schemeClr val="bg1"/>
              </a:solidFill>
              <a:latin typeface="Droid Serif"/>
            </a:endParaRPr>
          </a:p>
        </p:txBody>
      </p:sp>
      <p:sp>
        <p:nvSpPr>
          <p:cNvPr id="6" name="Shape 49"/>
          <p:cNvSpPr/>
          <p:nvPr/>
        </p:nvSpPr>
        <p:spPr>
          <a:xfrm>
            <a:off x="4255105" y="764263"/>
            <a:ext cx="633840" cy="57650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030" y="4847376"/>
            <a:ext cx="2342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Droid Serif"/>
              </a:rPr>
              <a:t>Natalia </a:t>
            </a:r>
            <a:r>
              <a:rPr lang="en-US" sz="2000" b="1" dirty="0" err="1">
                <a:solidFill>
                  <a:schemeClr val="bg1"/>
                </a:solidFill>
                <a:latin typeface="Droid Serif"/>
              </a:rPr>
              <a:t>Kurikova</a:t>
            </a:r>
            <a:endParaRPr lang="en-US" sz="2000" b="1" dirty="0">
              <a:solidFill>
                <a:schemeClr val="bg1"/>
              </a:solidFill>
              <a:latin typeface="Droid Serif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Droid Serif"/>
              </a:rPr>
              <a:t>nataliakurikova.com</a:t>
            </a:r>
            <a:endParaRPr lang="ru-RU" sz="2000" b="1" dirty="0">
              <a:solidFill>
                <a:schemeClr val="bg1"/>
              </a:solidFill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78165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HARDWARE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343" y="686258"/>
            <a:ext cx="7310700" cy="4322400"/>
          </a:xfrm>
        </p:spPr>
        <p:txBody>
          <a:bodyPr/>
          <a:lstStyle/>
          <a:p>
            <a:pPr marL="76200" indent="0">
              <a:buNone/>
            </a:pPr>
            <a:r>
              <a:rPr lang="en-US" sz="1400" dirty="0"/>
              <a:t>Select all that applies to you</a:t>
            </a:r>
          </a:p>
          <a:p>
            <a:pPr marL="76200" indent="0">
              <a:buNone/>
            </a:pPr>
            <a:endParaRPr lang="en-US" sz="1400" dirty="0"/>
          </a:p>
          <a:p>
            <a:pPr marL="76200" indent="0">
              <a:buNone/>
            </a:pPr>
            <a:r>
              <a:rPr lang="en-US" sz="1400" dirty="0"/>
              <a:t>To access the webinar I am using</a:t>
            </a:r>
          </a:p>
          <a:p>
            <a:r>
              <a:rPr lang="en-US" sz="1400" dirty="0"/>
              <a:t>A desktop computer</a:t>
            </a:r>
          </a:p>
          <a:p>
            <a:r>
              <a:rPr lang="en-US" sz="1400" dirty="0"/>
              <a:t>A laptop</a:t>
            </a:r>
          </a:p>
          <a:p>
            <a:r>
              <a:rPr lang="en-US" sz="1400" dirty="0"/>
              <a:t>A tablet</a:t>
            </a:r>
          </a:p>
          <a:p>
            <a:r>
              <a:rPr lang="en-US" sz="1400" dirty="0"/>
              <a:t>A smartphone</a:t>
            </a:r>
          </a:p>
          <a:p>
            <a:pPr marL="76200" indent="0">
              <a:buNone/>
            </a:pPr>
            <a:endParaRPr lang="en-US" sz="1400" dirty="0"/>
          </a:p>
          <a:p>
            <a:pPr marL="76200" indent="0">
              <a:buNone/>
            </a:pPr>
            <a:r>
              <a:rPr lang="en-US" sz="1400" dirty="0"/>
              <a:t>To listen to the speaker I am using</a:t>
            </a:r>
          </a:p>
          <a:p>
            <a:r>
              <a:rPr lang="en-US" sz="1400" dirty="0"/>
              <a:t>The built-in speakers of my device (desktop/laptop/tablet/smartphone)</a:t>
            </a:r>
          </a:p>
          <a:p>
            <a:r>
              <a:rPr lang="en-US" sz="1400" dirty="0"/>
              <a:t>Standalone speakers</a:t>
            </a:r>
          </a:p>
          <a:p>
            <a:r>
              <a:rPr lang="en-US" sz="1400" dirty="0"/>
              <a:t>Headphones</a:t>
            </a:r>
          </a:p>
          <a:p>
            <a:r>
              <a:rPr lang="en-US" sz="1400" dirty="0"/>
              <a:t>Headset</a:t>
            </a:r>
          </a:p>
          <a:p>
            <a:r>
              <a:rPr lang="en-US" sz="1400" dirty="0"/>
              <a:t>Right, what am I using?...</a:t>
            </a:r>
            <a:r>
              <a:rPr lang="en-US" sz="1400" dirty="0" err="1"/>
              <a:t>Hm</a:t>
            </a:r>
            <a:r>
              <a:rPr lang="en-US" sz="1400" dirty="0"/>
              <a:t>… Not sure</a:t>
            </a:r>
          </a:p>
          <a:p>
            <a:endParaRPr lang="en-US" sz="1400" dirty="0"/>
          </a:p>
          <a:p>
            <a:pPr marL="76200" indent="0">
              <a:buNone/>
            </a:pPr>
            <a:r>
              <a:rPr lang="en-US" sz="1400" dirty="0"/>
              <a:t>What about a webcam?</a:t>
            </a:r>
          </a:p>
          <a:p>
            <a:r>
              <a:rPr lang="en-US" sz="1400" dirty="0"/>
              <a:t>I don’t have a webcam</a:t>
            </a:r>
          </a:p>
          <a:p>
            <a:r>
              <a:rPr lang="en-US" sz="1400" dirty="0"/>
              <a:t>I have a webcam but rarely use it</a:t>
            </a:r>
          </a:p>
          <a:p>
            <a:r>
              <a:rPr lang="en-US" sz="1400" dirty="0"/>
              <a:t>I have a webcam and often use it</a:t>
            </a:r>
            <a:endParaRPr lang="ru-RU" sz="1400" dirty="0"/>
          </a:p>
        </p:txBody>
      </p:sp>
      <p:grpSp>
        <p:nvGrpSpPr>
          <p:cNvPr id="8" name="Shape 457"/>
          <p:cNvGrpSpPr/>
          <p:nvPr/>
        </p:nvGrpSpPr>
        <p:grpSpPr>
          <a:xfrm>
            <a:off x="7524328" y="582361"/>
            <a:ext cx="936104" cy="977321"/>
            <a:chOff x="3294650" y="3652450"/>
            <a:chExt cx="388350" cy="405450"/>
          </a:xfrm>
          <a:solidFill>
            <a:srgbClr val="FF9E00"/>
          </a:solidFill>
        </p:grpSpPr>
        <p:sp>
          <p:nvSpPr>
            <p:cNvPr id="9" name="Shape 45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Shape 45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Shape 460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97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</a:rPr>
              <a:t>HARDWARE</a:t>
            </a:r>
            <a:endParaRPr sz="2400" dirty="0">
              <a:solidFill>
                <a:schemeClr val="bg2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71600" y="1091592"/>
            <a:ext cx="7310700" cy="4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Computer:</a:t>
            </a:r>
            <a:r>
              <a:rPr lang="en-US" sz="2800" dirty="0">
                <a:solidFill>
                  <a:schemeClr val="bg2"/>
                </a:solidFill>
              </a:rPr>
              <a:t> laptop/desktop/tablet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Internet connection: </a:t>
            </a:r>
            <a:r>
              <a:rPr lang="en-US" sz="2800" dirty="0">
                <a:solidFill>
                  <a:schemeClr val="bg2"/>
                </a:solidFill>
              </a:rPr>
              <a:t>Cable/DSL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Audio: </a:t>
            </a:r>
            <a:r>
              <a:rPr lang="en-US" sz="2800" dirty="0">
                <a:solidFill>
                  <a:schemeClr val="bg2"/>
                </a:solidFill>
              </a:rPr>
              <a:t>Headset / </a:t>
            </a:r>
            <a:r>
              <a:rPr lang="en-US" sz="2800" dirty="0" err="1">
                <a:solidFill>
                  <a:schemeClr val="bg2"/>
                </a:solidFill>
              </a:rPr>
              <a:t>microphone+headphones</a:t>
            </a:r>
            <a:r>
              <a:rPr lang="en-US" sz="2800" dirty="0">
                <a:solidFill>
                  <a:schemeClr val="bg2"/>
                </a:solidFill>
              </a:rPr>
              <a:t> (USB)</a:t>
            </a:r>
          </a:p>
          <a:p>
            <a:r>
              <a:rPr lang="en-US" sz="2800" b="1" dirty="0">
                <a:solidFill>
                  <a:schemeClr val="bg2"/>
                </a:solidFill>
              </a:rPr>
              <a:t>Video: </a:t>
            </a:r>
            <a:r>
              <a:rPr lang="en-US" sz="2800" dirty="0">
                <a:solidFill>
                  <a:schemeClr val="bg2"/>
                </a:solidFill>
              </a:rPr>
              <a:t>Webcam</a:t>
            </a:r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240360" cy="21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38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40975" y="1579472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HEADSET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AUDIO</a:t>
            </a:r>
            <a:endParaRPr sz="2800"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81053" y="1579472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HEADPHONES</a:t>
            </a:r>
            <a:endParaRPr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1839094" cy="239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twilightstate\Downloads\headphones-37534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65" y="2303598"/>
            <a:ext cx="1469718" cy="22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7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bg2"/>
                </a:solidFill>
              </a:rPr>
              <a:t>WEBCAM – TO USE OR NOT TO USE?</a:t>
            </a:r>
          </a:p>
        </p:txBody>
      </p:sp>
      <p:pic>
        <p:nvPicPr>
          <p:cNvPr id="7170" name="Picture 2" descr="C:\Users\twilightstate\Downloads\Cquq1pCWcAANiX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816424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7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27584" y="1266674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Montserrat"/>
                <a:ea typeface="Montserrat"/>
                <a:cs typeface="Montserrat"/>
              </a:rPr>
              <a:t>USING VIDEO</a:t>
            </a:r>
            <a:endParaRPr lang="en-US"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-US" dirty="0"/>
              <a:t>Creates a sense of presence, closeness, builds rapport</a:t>
            </a:r>
          </a:p>
          <a:p>
            <a:r>
              <a:rPr lang="en-US" dirty="0"/>
              <a:t>More engagement</a:t>
            </a:r>
          </a:p>
          <a:p>
            <a:r>
              <a:rPr lang="en-US" dirty="0"/>
              <a:t>Provides non-verbal information</a:t>
            </a:r>
          </a:p>
          <a:p>
            <a:r>
              <a:rPr lang="en-US" dirty="0"/>
              <a:t>May contribute to higher discomfort / anxiety</a:t>
            </a:r>
          </a:p>
          <a:p>
            <a:r>
              <a:rPr lang="en-US" dirty="0"/>
              <a:t>Higher cognitive demands</a:t>
            </a:r>
          </a:p>
          <a:p>
            <a:r>
              <a:rPr lang="en-US" u="sng" dirty="0"/>
              <a:t>Requires certain skills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 eye contact)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bg2"/>
                </a:solidFill>
              </a:rPr>
              <a:t>WEBCAM – TO USE OR NOT TO USE?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33258" y="1269975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Montserrat"/>
                <a:ea typeface="Montserrat"/>
                <a:cs typeface="Montserrat"/>
                <a:sym typeface="Montserrat"/>
              </a:rPr>
              <a:t>NOT USING VIDEO</a:t>
            </a:r>
            <a:endParaRPr b="1" dirty="0"/>
          </a:p>
          <a:p>
            <a:r>
              <a:rPr lang="en-US" dirty="0"/>
              <a:t>Lack of non-verbal clues may inhibit comprehension</a:t>
            </a:r>
          </a:p>
          <a:p>
            <a:r>
              <a:rPr lang="en-US" dirty="0"/>
              <a:t>Fewer distractions and channels to monitor</a:t>
            </a:r>
          </a:p>
          <a:p>
            <a:r>
              <a:rPr lang="en-US" dirty="0"/>
              <a:t>Less self-consciousness </a:t>
            </a:r>
          </a:p>
          <a:p>
            <a:r>
              <a:rPr lang="en-US" dirty="0"/>
              <a:t>More privacy</a:t>
            </a:r>
          </a:p>
          <a:p>
            <a:r>
              <a:rPr lang="en-US" dirty="0"/>
              <a:t>Appropriate for slower connections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75856" y="5909753"/>
            <a:ext cx="25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(based on </a:t>
            </a:r>
            <a:r>
              <a:rPr lang="en-US" dirty="0" err="1">
                <a:solidFill>
                  <a:schemeClr val="bg2"/>
                </a:solidFill>
              </a:rPr>
              <a:t>Kozar</a:t>
            </a:r>
            <a:r>
              <a:rPr lang="en-US" dirty="0">
                <a:solidFill>
                  <a:schemeClr val="bg2"/>
                </a:solidFill>
              </a:rPr>
              <a:t>, 2015)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2307013" y="1522464"/>
            <a:ext cx="4517812" cy="4689557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509300" y="1778693"/>
            <a:ext cx="4121400" cy="348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800" ker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8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title" idx="4294967295"/>
          </p:nvPr>
        </p:nvSpPr>
        <p:spPr>
          <a:xfrm>
            <a:off x="3899450" y="362333"/>
            <a:ext cx="13653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600" dirty="0"/>
              <a:t>What’s wrong with the image?</a:t>
            </a:r>
          </a:p>
        </p:txBody>
      </p:sp>
      <p:pic>
        <p:nvPicPr>
          <p:cNvPr id="1026" name="Picture 2" descr="C:\Users\twilightstate\Documents\Youcam\Snapshot_20180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1988"/>
            <a:ext cx="4150932" cy="31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69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2307013" y="1522464"/>
            <a:ext cx="4517812" cy="4689557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509300" y="1778693"/>
            <a:ext cx="4121400" cy="348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800" ker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8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title" idx="4294967295"/>
          </p:nvPr>
        </p:nvSpPr>
        <p:spPr>
          <a:xfrm>
            <a:off x="3899450" y="362333"/>
            <a:ext cx="13653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600" dirty="0"/>
              <a:t>What’s wrong with the image?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971988"/>
            <a:ext cx="4150932" cy="31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0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2307013" y="1522464"/>
            <a:ext cx="4517812" cy="4689557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509300" y="1778693"/>
            <a:ext cx="4121400" cy="348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800" ker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8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title" idx="4294967295"/>
          </p:nvPr>
        </p:nvSpPr>
        <p:spPr>
          <a:xfrm>
            <a:off x="3899450" y="362333"/>
            <a:ext cx="13653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600" dirty="0"/>
              <a:t>What’s wrong with the image?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971988"/>
            <a:ext cx="4150932" cy="31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6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2307013" y="1522464"/>
            <a:ext cx="4517812" cy="4689557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509300" y="1778693"/>
            <a:ext cx="4121400" cy="348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800" ker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800" ker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title" idx="4294967295"/>
          </p:nvPr>
        </p:nvSpPr>
        <p:spPr>
          <a:xfrm>
            <a:off x="3899450" y="362333"/>
            <a:ext cx="13653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600" dirty="0"/>
              <a:t>What’s wrong with the image?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971988"/>
            <a:ext cx="4150932" cy="31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6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3841042" y="82400"/>
            <a:ext cx="13179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TIPS FOR USING VIDEO</a:t>
            </a:r>
            <a:endParaRPr sz="2000" dirty="0"/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827584" y="1813814"/>
            <a:ext cx="73448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rgbClr val="CCCCCC"/>
              </a:buClr>
              <a:buSzPts val="2400"/>
              <a:buFont typeface="Droid Serif"/>
              <a:buNone/>
            </a:pPr>
            <a:r>
              <a:rPr lang="en-US" sz="2000" kern="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Check the image before the lesson (Skype: Tools – Options – Video Settings), adjust it if needed.</a:t>
            </a:r>
          </a:p>
          <a:p>
            <a:pPr marL="285750" indent="-285750">
              <a:spcBef>
                <a:spcPts val="600"/>
              </a:spcBef>
              <a:buClr>
                <a:srgbClr val="CCCCCC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Neutral, professional background</a:t>
            </a:r>
          </a:p>
          <a:p>
            <a:pPr marL="285750" indent="-285750">
              <a:spcBef>
                <a:spcPts val="600"/>
              </a:spcBef>
              <a:buClr>
                <a:srgbClr val="CCCCCC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Clothes contrasting with the background</a:t>
            </a:r>
          </a:p>
          <a:p>
            <a:pPr marL="285750" indent="-285750">
              <a:spcBef>
                <a:spcPts val="600"/>
              </a:spcBef>
              <a:buClr>
                <a:srgbClr val="CCCCCC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Camera at or slightly above eye level</a:t>
            </a:r>
          </a:p>
          <a:p>
            <a:pPr marL="285750" indent="-285750">
              <a:spcBef>
                <a:spcPts val="600"/>
              </a:spcBef>
              <a:buClr>
                <a:srgbClr val="CCCCCC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Not too close: visible shoulders, extra space</a:t>
            </a:r>
          </a:p>
          <a:p>
            <a:pPr marL="285750" indent="-285750">
              <a:spcBef>
                <a:spcPts val="600"/>
              </a:spcBef>
              <a:buClr>
                <a:srgbClr val="CCCCCC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Soft light from the front, no backlighting</a:t>
            </a:r>
          </a:p>
          <a:p>
            <a:pPr marL="285750" indent="-285750">
              <a:spcBef>
                <a:spcPts val="600"/>
              </a:spcBef>
              <a:buClr>
                <a:srgbClr val="CCCCCC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Look into the camera, not at the screen</a:t>
            </a:r>
          </a:p>
          <a:p>
            <a:pPr marL="285750" indent="-285750">
              <a:spcBef>
                <a:spcPts val="600"/>
              </a:spcBef>
              <a:buClr>
                <a:srgbClr val="CCCCCC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Move the window with your image towards your webcam or turn this feature off</a:t>
            </a:r>
            <a:endParaRPr lang="ru-RU" sz="2000" kern="0" dirty="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9274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 idx="4294967295"/>
          </p:nvPr>
        </p:nvSpPr>
        <p:spPr>
          <a:xfrm>
            <a:off x="827584" y="1412776"/>
            <a:ext cx="756084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9E00"/>
                </a:solidFill>
              </a:rPr>
              <a:t>Now you should be able to hear my voice.</a:t>
            </a:r>
            <a:br>
              <a:rPr lang="en" sz="2800" dirty="0">
                <a:solidFill>
                  <a:srgbClr val="FF9E00"/>
                </a:solidFill>
              </a:rPr>
            </a:br>
            <a:r>
              <a:rPr lang="en" sz="2800" dirty="0">
                <a:solidFill>
                  <a:srgbClr val="FF9E00"/>
                </a:solidFill>
              </a:rPr>
              <a:t>Assess how well you can hear me:</a:t>
            </a:r>
            <a:endParaRPr sz="2800" dirty="0">
              <a:solidFill>
                <a:srgbClr val="FF9E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1782" y="26064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dirty="0">
                <a:solidFill>
                  <a:srgbClr val="FF9E00"/>
                </a:solidFill>
                <a:latin typeface="Montserrat" panose="020B0604020202020204" charset="-52"/>
                <a:sym typeface="Webdings"/>
              </a:rPr>
              <a:t></a:t>
            </a:r>
            <a:endParaRPr lang="ru-RU" sz="6000" dirty="0">
              <a:latin typeface="Montserrat" panose="020B0604020202020204" charset="-52"/>
            </a:endParaRPr>
          </a:p>
        </p:txBody>
      </p:sp>
      <p:sp>
        <p:nvSpPr>
          <p:cNvPr id="11" name="Shape 344"/>
          <p:cNvSpPr/>
          <p:nvPr/>
        </p:nvSpPr>
        <p:spPr>
          <a:xfrm>
            <a:off x="899592" y="2708920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Shape 344"/>
          <p:cNvSpPr/>
          <p:nvPr/>
        </p:nvSpPr>
        <p:spPr>
          <a:xfrm>
            <a:off x="1294016" y="2708920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" name="Shape 344"/>
          <p:cNvSpPr/>
          <p:nvPr/>
        </p:nvSpPr>
        <p:spPr>
          <a:xfrm>
            <a:off x="1698275" y="2708920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" name="Shape 344"/>
          <p:cNvSpPr/>
          <p:nvPr/>
        </p:nvSpPr>
        <p:spPr>
          <a:xfrm>
            <a:off x="2109489" y="2708920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344"/>
          <p:cNvSpPr/>
          <p:nvPr/>
        </p:nvSpPr>
        <p:spPr>
          <a:xfrm>
            <a:off x="2504285" y="2711957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" name="Shape 344"/>
          <p:cNvSpPr/>
          <p:nvPr/>
        </p:nvSpPr>
        <p:spPr>
          <a:xfrm>
            <a:off x="899592" y="3270802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Shape 344"/>
          <p:cNvSpPr/>
          <p:nvPr/>
        </p:nvSpPr>
        <p:spPr>
          <a:xfrm>
            <a:off x="1312546" y="3270802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Shape 344"/>
          <p:cNvSpPr/>
          <p:nvPr/>
        </p:nvSpPr>
        <p:spPr>
          <a:xfrm>
            <a:off x="1698275" y="3270802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" name="Shape 344"/>
          <p:cNvSpPr/>
          <p:nvPr/>
        </p:nvSpPr>
        <p:spPr>
          <a:xfrm>
            <a:off x="2109489" y="3270802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" name="Shape 344"/>
          <p:cNvSpPr/>
          <p:nvPr/>
        </p:nvSpPr>
        <p:spPr>
          <a:xfrm>
            <a:off x="899592" y="3726833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2" name="Shape 344"/>
          <p:cNvSpPr/>
          <p:nvPr/>
        </p:nvSpPr>
        <p:spPr>
          <a:xfrm>
            <a:off x="1312546" y="3726833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3" name="Shape 344"/>
          <p:cNvSpPr/>
          <p:nvPr/>
        </p:nvSpPr>
        <p:spPr>
          <a:xfrm>
            <a:off x="1675205" y="3726833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Shape 344"/>
          <p:cNvSpPr/>
          <p:nvPr/>
        </p:nvSpPr>
        <p:spPr>
          <a:xfrm>
            <a:off x="899592" y="4228179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" name="Shape 344"/>
          <p:cNvSpPr/>
          <p:nvPr/>
        </p:nvSpPr>
        <p:spPr>
          <a:xfrm>
            <a:off x="1294016" y="4228179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" name="Shape 344"/>
          <p:cNvSpPr/>
          <p:nvPr/>
        </p:nvSpPr>
        <p:spPr>
          <a:xfrm>
            <a:off x="899592" y="4653136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Shape 88"/>
          <p:cNvSpPr txBox="1">
            <a:spLocks/>
          </p:cNvSpPr>
          <p:nvPr/>
        </p:nvSpPr>
        <p:spPr>
          <a:xfrm>
            <a:off x="2662540" y="2564904"/>
            <a:ext cx="211120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0" indent="0" algn="ctr">
              <a:buFont typeface="Droid Serif"/>
              <a:buNone/>
            </a:pPr>
            <a:r>
              <a:rPr lang="en-US" sz="2000" kern="0" dirty="0">
                <a:solidFill>
                  <a:srgbClr val="CCCCCC"/>
                </a:solidFill>
              </a:rPr>
              <a:t>5 – Perfect</a:t>
            </a:r>
          </a:p>
        </p:txBody>
      </p:sp>
      <p:sp>
        <p:nvSpPr>
          <p:cNvPr id="31" name="Shape 88"/>
          <p:cNvSpPr txBox="1">
            <a:spLocks/>
          </p:cNvSpPr>
          <p:nvPr/>
        </p:nvSpPr>
        <p:spPr>
          <a:xfrm>
            <a:off x="2267744" y="3093140"/>
            <a:ext cx="280814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0" indent="0" algn="ctr">
              <a:buFont typeface="Droid Serif"/>
              <a:buNone/>
            </a:pPr>
            <a:r>
              <a:rPr lang="en-US" sz="2000" kern="0" dirty="0">
                <a:solidFill>
                  <a:srgbClr val="CCCCCC"/>
                </a:solidFill>
              </a:rPr>
              <a:t>4 – Too much noise</a:t>
            </a:r>
          </a:p>
        </p:txBody>
      </p:sp>
      <p:sp>
        <p:nvSpPr>
          <p:cNvPr id="32" name="Shape 88"/>
          <p:cNvSpPr txBox="1">
            <a:spLocks/>
          </p:cNvSpPr>
          <p:nvPr/>
        </p:nvSpPr>
        <p:spPr>
          <a:xfrm>
            <a:off x="1963931" y="3594486"/>
            <a:ext cx="211120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0" indent="0" algn="ctr">
              <a:buFont typeface="Droid Serif"/>
              <a:buNone/>
            </a:pPr>
            <a:r>
              <a:rPr lang="en-US" sz="2000" kern="0" dirty="0">
                <a:solidFill>
                  <a:srgbClr val="CCCCCC"/>
                </a:solidFill>
              </a:rPr>
              <a:t>3 – Too quiet</a:t>
            </a:r>
          </a:p>
        </p:txBody>
      </p:sp>
      <p:sp>
        <p:nvSpPr>
          <p:cNvPr id="33" name="Shape 88"/>
          <p:cNvSpPr txBox="1">
            <a:spLocks/>
          </p:cNvSpPr>
          <p:nvPr/>
        </p:nvSpPr>
        <p:spPr>
          <a:xfrm>
            <a:off x="1206726" y="4077072"/>
            <a:ext cx="280814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0" indent="0" algn="ctr">
              <a:buFont typeface="Droid Serif"/>
              <a:buNone/>
            </a:pPr>
            <a:r>
              <a:rPr lang="en-US" sz="2000" kern="0" dirty="0">
                <a:solidFill>
                  <a:srgbClr val="CCCCCC"/>
                </a:solidFill>
              </a:rPr>
              <a:t>2 – Too loud</a:t>
            </a:r>
          </a:p>
        </p:txBody>
      </p:sp>
      <p:sp>
        <p:nvSpPr>
          <p:cNvPr id="34" name="Shape 88"/>
          <p:cNvSpPr txBox="1">
            <a:spLocks/>
          </p:cNvSpPr>
          <p:nvPr/>
        </p:nvSpPr>
        <p:spPr>
          <a:xfrm>
            <a:off x="1028733" y="4501690"/>
            <a:ext cx="280814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marL="0" indent="0" algn="ctr">
              <a:buFont typeface="Droid Serif"/>
              <a:buNone/>
            </a:pPr>
            <a:r>
              <a:rPr lang="en-US" sz="2000" kern="0" dirty="0">
                <a:solidFill>
                  <a:srgbClr val="CCCCCC"/>
                </a:solidFill>
              </a:rPr>
              <a:t>1 – No sound at all</a:t>
            </a:r>
          </a:p>
        </p:txBody>
      </p:sp>
      <p:grpSp>
        <p:nvGrpSpPr>
          <p:cNvPr id="35" name="Shape 388"/>
          <p:cNvGrpSpPr/>
          <p:nvPr/>
        </p:nvGrpSpPr>
        <p:grpSpPr>
          <a:xfrm flipH="1">
            <a:off x="6280902" y="3041557"/>
            <a:ext cx="1348566" cy="1627131"/>
            <a:chOff x="6625350" y="1613750"/>
            <a:chExt cx="480525" cy="438400"/>
          </a:xfrm>
        </p:grpSpPr>
        <p:sp>
          <p:nvSpPr>
            <p:cNvPr id="36" name="Shape 38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Shape 39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Shape 391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Shape 392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Shape 39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00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VIDEO / AUDIO CONFERENCING SOFTWARE</a:t>
            </a:r>
            <a:endParaRPr sz="2000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411760" y="1586270"/>
            <a:ext cx="7310700" cy="4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Skype</a:t>
            </a:r>
          </a:p>
          <a:p>
            <a:pPr marL="533400" lvl="0" indent="-457200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en-US" dirty="0"/>
          </a:p>
          <a:p>
            <a:pPr marL="533400" lvl="0" indent="-457200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Zoom</a:t>
            </a:r>
          </a:p>
          <a:p>
            <a:pPr marL="533400" lvl="0" indent="-457200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en-US" dirty="0"/>
          </a:p>
          <a:p>
            <a:pPr marL="533400" lvl="0" indent="-457200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dirty="0"/>
              <a:t>Google Hangouts, Viber, Telegram </a:t>
            </a:r>
            <a:r>
              <a:rPr lang="en-US" dirty="0" err="1"/>
              <a:t>etc</a:t>
            </a:r>
            <a:endParaRPr lang="en-US" dirty="0"/>
          </a:p>
          <a:p>
            <a:pPr marL="533400" lvl="0" indent="-457200" rtl="0"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en-US" dirty="0"/>
          </a:p>
          <a:p>
            <a:pPr marL="76200" lvl="0" indent="0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Which ones have you used? </a:t>
            </a:r>
            <a:endParaRPr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55" y="2634174"/>
            <a:ext cx="1277789" cy="4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19" y="3356992"/>
            <a:ext cx="8350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6322"/>
            <a:ext cx="677131" cy="69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47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Shape 136"/>
          <p:cNvGraphicFramePr/>
          <p:nvPr>
            <p:extLst>
              <p:ext uri="{D42A27DB-BD31-4B8C-83A1-F6EECF244321}">
                <p14:modId xmlns:p14="http://schemas.microsoft.com/office/powerpoint/2010/main" val="3921321768"/>
              </p:ext>
            </p:extLst>
          </p:nvPr>
        </p:nvGraphicFramePr>
        <p:xfrm>
          <a:off x="1043608" y="404664"/>
          <a:ext cx="7056783" cy="5997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95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Skype</a:t>
                      </a:r>
                      <a:endParaRPr sz="15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Zoom</a:t>
                      </a:r>
                      <a:endParaRPr sz="1500" dirty="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43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Video/Audio</a:t>
                      </a:r>
                      <a:r>
                        <a:rPr lang="en" sz="1500" baseline="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 Calls</a:t>
                      </a:r>
                      <a:endParaRPr sz="15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20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Send files</a:t>
                      </a:r>
                      <a:endParaRPr sz="15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494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Screensharing</a:t>
                      </a:r>
                      <a:endParaRPr sz="15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C</a:t>
                      </a: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an</a:t>
                      </a:r>
                      <a:r>
                        <a:rPr lang="en" sz="1500" b="1" baseline="0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 also use annotations (like a whiteboard)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1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Text chat</a:t>
                      </a:r>
                      <a:endParaRPr sz="15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lang="en"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lang="en"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Mostly during the meeting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16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Record</a:t>
                      </a:r>
                      <a:endParaRPr sz="15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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O</a:t>
                      </a: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nly with third-party software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84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Schedule</a:t>
                      </a:r>
                      <a:endParaRPr sz="15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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lang="en"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815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rgbClr val="999999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Share computer audio</a:t>
                      </a:r>
                      <a:endParaRPr sz="1500" dirty="0">
                        <a:solidFill>
                          <a:srgbClr val="999999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L="91425" marR="91425" marT="91433" marB="91433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  <a:endParaRPr lang="en"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Depends on your computer</a:t>
                      </a:r>
                      <a:endParaRPr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500" b="1" dirty="0">
                          <a:latin typeface="Montserrat"/>
                          <a:ea typeface="Montserrat"/>
                          <a:cs typeface="Montserrat"/>
                          <a:sym typeface="Webdings"/>
                        </a:rPr>
                        <a:t>Only if sharing screen</a:t>
                      </a:r>
                      <a:endParaRPr lang="en" sz="15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33" marB="91433" anchor="ctr">
                    <a:lnL w="381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2660700" cy="978400"/>
          </a:xfrm>
        </p:spPr>
        <p:txBody>
          <a:bodyPr/>
          <a:lstStyle/>
          <a:p>
            <a:r>
              <a:rPr lang="en-US" sz="2000" dirty="0"/>
              <a:t>Skype VS Zoom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741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40975" y="1579472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PROS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/>
            <a:r>
              <a:rPr lang="en" dirty="0"/>
              <a:t>Well-known, the learners might be familiar with it</a:t>
            </a:r>
          </a:p>
          <a:p>
            <a:pPr marL="342900" indent="-342900"/>
            <a:r>
              <a:rPr lang="en-NZ" dirty="0"/>
              <a:t>W</a:t>
            </a:r>
            <a:r>
              <a:rPr lang="en" dirty="0"/>
              <a:t>ide range of supported platforms</a:t>
            </a:r>
          </a:p>
          <a:p>
            <a:pPr marL="342900" indent="-342900"/>
            <a:r>
              <a:rPr lang="en" dirty="0"/>
              <a:t>Free group calls with no time limit (up to 25 people)</a:t>
            </a:r>
          </a:p>
          <a:p>
            <a:pPr marL="342900" indent="-342900"/>
            <a:r>
              <a:rPr lang="en" dirty="0"/>
              <a:t>Instant messaging</a:t>
            </a:r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930582" y="106446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SKYPE</a:t>
            </a:r>
            <a:endParaRPr sz="2400"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81053" y="1579472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CONS</a:t>
            </a:r>
          </a:p>
          <a:p>
            <a:pPr marL="342900" indent="-342900"/>
            <a:r>
              <a:rPr lang="en" dirty="0">
                <a:sym typeface="Montserrat"/>
              </a:rPr>
              <a:t>Using a whiteboard or recording calls requires third-party software</a:t>
            </a:r>
          </a:p>
          <a:p>
            <a:pPr marL="342900" indent="-342900"/>
            <a:r>
              <a:rPr lang="en" dirty="0">
                <a:sym typeface="Montserrat"/>
              </a:rPr>
              <a:t>Might not work well on older devices</a:t>
            </a:r>
          </a:p>
          <a:p>
            <a:pPr marL="342900" indent="-342900"/>
            <a:r>
              <a:rPr lang="en" dirty="0">
                <a:sym typeface="Montserrat"/>
              </a:rPr>
              <a:t>Sharing system sound often won’t work properly</a:t>
            </a:r>
            <a:endParaRPr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0562"/>
            <a:ext cx="677131" cy="69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533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40975" y="1579472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PROS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/>
            <a:r>
              <a:rPr lang="en-US" dirty="0"/>
              <a:t>Screen sharing with annotating feature can be used as a whiteboard</a:t>
            </a:r>
          </a:p>
          <a:p>
            <a:pPr marL="342900" indent="-342900"/>
            <a:r>
              <a:rPr lang="en-US" dirty="0"/>
              <a:t>Possible to schedule recurring meetings</a:t>
            </a:r>
          </a:p>
          <a:p>
            <a:pPr marL="342900" indent="-342900"/>
            <a:r>
              <a:rPr lang="en-US" dirty="0"/>
              <a:t>Easy to record calls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81053" y="1579472"/>
            <a:ext cx="36219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CONS</a:t>
            </a:r>
          </a:p>
          <a:p>
            <a:pPr marL="342900" indent="-342900"/>
            <a:r>
              <a:rPr lang="en" dirty="0">
                <a:sym typeface="Montserrat"/>
              </a:rPr>
              <a:t>Not as well known as Skype</a:t>
            </a:r>
          </a:p>
          <a:p>
            <a:pPr marL="342900" indent="-342900"/>
            <a:r>
              <a:rPr lang="en" dirty="0">
                <a:sym typeface="Montserrat"/>
              </a:rPr>
              <a:t>System sound can be shared only when screen sharing</a:t>
            </a:r>
          </a:p>
          <a:p>
            <a:pPr marL="342900" indent="-342900"/>
            <a:r>
              <a:rPr lang="en" dirty="0">
                <a:sym typeface="Montserrat"/>
              </a:rPr>
              <a:t>Chat is enabled during meetings automatically, a chat for instant messaging can be created separately</a:t>
            </a:r>
          </a:p>
          <a:p>
            <a:pPr marL="342900" indent="-342900"/>
            <a:r>
              <a:rPr lang="en-US" dirty="0"/>
              <a:t>Free version has a 40 min limit on calls</a:t>
            </a:r>
          </a:p>
          <a:p>
            <a:pPr marL="342900" indent="-342900"/>
            <a:endParaRPr lang="en" dirty="0">
              <a:sym typeface="Montserra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5696"/>
            <a:ext cx="1277789" cy="4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7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FROM A REGULAR CLASSROOM TO AN ONLINE ONE</a:t>
            </a:r>
            <a:endParaRPr lang="ru-RU" sz="2000" dirty="0"/>
          </a:p>
        </p:txBody>
      </p:sp>
      <p:pic>
        <p:nvPicPr>
          <p:cNvPr id="1028" name="Picture 4" descr="C:\Users\twilightstate\Downloads\apple-691798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75" y="4733737"/>
            <a:ext cx="2314599" cy="15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76" y="3501008"/>
            <a:ext cx="677131" cy="69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twilightstate\Downloads\call-center-2944062_6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20709" y="1724077"/>
            <a:ext cx="1407567" cy="13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wilightstate\Downloads\tutor-606091_6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7331"/>
            <a:ext cx="3414637" cy="22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099602" cy="194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85"/>
          <p:cNvSpPr/>
          <p:nvPr/>
        </p:nvSpPr>
        <p:spPr>
          <a:xfrm>
            <a:off x="4339460" y="3645023"/>
            <a:ext cx="1484619" cy="819367"/>
          </a:xfrm>
          <a:prstGeom prst="chevron">
            <a:avLst>
              <a:gd name="adj" fmla="val 29853"/>
            </a:avLst>
          </a:prstGeom>
          <a:noFill/>
          <a:ln w="7620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501966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FROM A REGULAR CLASSROOM TO AN ONLINE ONE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dirty="0"/>
              <a:t>Not just what technology to use, but </a:t>
            </a:r>
          </a:p>
          <a:p>
            <a:pPr marL="101600" indent="0">
              <a:buNone/>
            </a:pPr>
            <a:r>
              <a:rPr lang="en-US" dirty="0"/>
              <a:t>how to use it to create a pedagogically sound learning environment</a:t>
            </a:r>
            <a:endParaRPr lang="ru-RU" dirty="0"/>
          </a:p>
        </p:txBody>
      </p:sp>
      <p:pic>
        <p:nvPicPr>
          <p:cNvPr id="5" name="Picture 4" descr="C:\Users\twilightstate\Downloads\apple-691798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1" y="3933695"/>
            <a:ext cx="2314599" cy="15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0966"/>
            <a:ext cx="677131" cy="69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twilightstate\Downloads\call-center-2944062_6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32185" y="924035"/>
            <a:ext cx="1407567" cy="13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9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SKILLS FOR ONLINE TUTORS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121697" y="5909753"/>
            <a:ext cx="251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(</a:t>
            </a:r>
            <a:r>
              <a:rPr lang="en-US" sz="1600" dirty="0" err="1">
                <a:solidFill>
                  <a:schemeClr val="bg2"/>
                </a:solidFill>
              </a:rPr>
              <a:t>Hampel</a:t>
            </a:r>
            <a:r>
              <a:rPr lang="en-US" sz="1600" dirty="0">
                <a:solidFill>
                  <a:schemeClr val="bg2"/>
                </a:solidFill>
              </a:rPr>
              <a:t> &amp; Stickler, 2005)</a:t>
            </a:r>
            <a:endParaRPr lang="ru-RU" sz="1600" dirty="0">
              <a:solidFill>
                <a:schemeClr val="bg2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499022" y="980728"/>
            <a:ext cx="5904656" cy="4680520"/>
            <a:chOff x="1499022" y="980728"/>
            <a:chExt cx="5904656" cy="46805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499022" y="980728"/>
              <a:ext cx="5904656" cy="4680520"/>
              <a:chOff x="1499022" y="980728"/>
              <a:chExt cx="5904656" cy="468052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967074" y="4221088"/>
                <a:ext cx="4968552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499022" y="4941168"/>
                <a:ext cx="5904656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507134" y="3573016"/>
                <a:ext cx="396044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987824" y="2924944"/>
                <a:ext cx="3046664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501570" y="2276872"/>
                <a:ext cx="2101908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754636" y="1628800"/>
                <a:ext cx="1584176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235326" y="980728"/>
                <a:ext cx="648072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121697" y="5077368"/>
              <a:ext cx="2501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Basic ICT competence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7604" y="4381073"/>
              <a:ext cx="4942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Specific</a:t>
              </a:r>
              <a:r>
                <a:rPr lang="en-US" dirty="0">
                  <a:solidFill>
                    <a:schemeClr val="bg2"/>
                  </a:solidFill>
                  <a:latin typeface="Droid Serif"/>
                </a:rPr>
                <a:t> technical competence for the software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4097" y="3573016"/>
              <a:ext cx="3070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US" dirty="0">
                  <a:solidFill>
                    <a:schemeClr val="bg2"/>
                  </a:solidFill>
                </a:rPr>
                <a:t>Dealing with constraints and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possibilities of the medium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1570" y="306431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dirty="0">
                  <a:solidFill>
                    <a:schemeClr val="bg2"/>
                  </a:solidFill>
                </a:rPr>
                <a:t>Online socialization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21697" y="2258288"/>
              <a:ext cx="26744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>
                  <a:solidFill>
                    <a:schemeClr val="bg2"/>
                  </a:solidFill>
                </a:rPr>
                <a:t>Facilitating</a:t>
              </a:r>
            </a:p>
            <a:p>
              <a:pPr algn="ctr"/>
              <a:r>
                <a:rPr lang="en-NZ" sz="1400" dirty="0">
                  <a:solidFill>
                    <a:schemeClr val="bg2"/>
                  </a:solidFill>
                </a:rPr>
                <a:t>communicative</a:t>
              </a:r>
              <a:br>
                <a:rPr lang="en-NZ" sz="1400" dirty="0">
                  <a:solidFill>
                    <a:schemeClr val="bg2"/>
                  </a:solidFill>
                </a:rPr>
              </a:br>
              <a:r>
                <a:rPr lang="en-NZ" sz="1400" dirty="0">
                  <a:solidFill>
                    <a:schemeClr val="bg2"/>
                  </a:solidFill>
                </a:rPr>
                <a:t>competence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87590" y="1691226"/>
              <a:ext cx="1129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>
                  <a:solidFill>
                    <a:schemeClr val="bg2"/>
                  </a:solidFill>
                </a:rPr>
                <a:t>Creativity and choice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16447" y="1043154"/>
              <a:ext cx="872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>
                  <a:solidFill>
                    <a:schemeClr val="bg2"/>
                  </a:solidFill>
                </a:rPr>
                <a:t>Own style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041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SKILLS FOR ONLINE TUTORS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44530" y="5909753"/>
            <a:ext cx="251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(</a:t>
            </a:r>
            <a:r>
              <a:rPr lang="en-US" sz="1600" dirty="0" err="1">
                <a:solidFill>
                  <a:schemeClr val="bg2"/>
                </a:solidFill>
              </a:rPr>
              <a:t>Hampel</a:t>
            </a:r>
            <a:r>
              <a:rPr lang="en-US" sz="1600" dirty="0">
                <a:solidFill>
                  <a:schemeClr val="bg2"/>
                </a:solidFill>
              </a:rPr>
              <a:t> &amp; Stickler, 2005)</a:t>
            </a:r>
            <a:endParaRPr lang="ru-RU" sz="1600" dirty="0">
              <a:solidFill>
                <a:schemeClr val="bg2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37600" y="980728"/>
            <a:ext cx="5904656" cy="4680520"/>
            <a:chOff x="1499022" y="980728"/>
            <a:chExt cx="5904656" cy="46805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499022" y="980728"/>
              <a:ext cx="5904656" cy="4680520"/>
              <a:chOff x="1499022" y="980728"/>
              <a:chExt cx="5904656" cy="468052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967074" y="4221088"/>
                <a:ext cx="4968552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499022" y="4941168"/>
                <a:ext cx="5904656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507134" y="3573016"/>
                <a:ext cx="396044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987824" y="2924944"/>
                <a:ext cx="3046664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501570" y="2276872"/>
                <a:ext cx="2101908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754636" y="1628800"/>
                <a:ext cx="1584176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235326" y="980728"/>
                <a:ext cx="648072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121697" y="5077368"/>
              <a:ext cx="2501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Basic ICT competence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7604" y="4381073"/>
              <a:ext cx="4942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Specific</a:t>
              </a:r>
              <a:r>
                <a:rPr lang="en-US" dirty="0">
                  <a:solidFill>
                    <a:schemeClr val="bg2"/>
                  </a:solidFill>
                  <a:latin typeface="Droid Serif"/>
                </a:rPr>
                <a:t> technical competence for the software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37484" y="3573016"/>
              <a:ext cx="3070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US" dirty="0">
                  <a:solidFill>
                    <a:schemeClr val="bg2"/>
                  </a:solidFill>
                </a:rPr>
                <a:t>Dealing with constraints and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possibilities of the medium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1570" y="306431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dirty="0">
                  <a:solidFill>
                    <a:schemeClr val="bg2"/>
                  </a:solidFill>
                </a:rPr>
                <a:t>Online socialization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21697" y="2258288"/>
              <a:ext cx="26744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>
                  <a:solidFill>
                    <a:schemeClr val="bg2"/>
                  </a:solidFill>
                </a:rPr>
                <a:t>Facilitating</a:t>
              </a:r>
            </a:p>
            <a:p>
              <a:pPr algn="ctr"/>
              <a:r>
                <a:rPr lang="en-NZ" sz="1400" dirty="0">
                  <a:solidFill>
                    <a:schemeClr val="bg2"/>
                  </a:solidFill>
                </a:rPr>
                <a:t>communicative</a:t>
              </a:r>
              <a:br>
                <a:rPr lang="en-NZ" sz="1400" dirty="0">
                  <a:solidFill>
                    <a:schemeClr val="bg2"/>
                  </a:solidFill>
                </a:rPr>
              </a:br>
              <a:r>
                <a:rPr lang="en-NZ" sz="1400" dirty="0">
                  <a:solidFill>
                    <a:schemeClr val="bg2"/>
                  </a:solidFill>
                </a:rPr>
                <a:t>competence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87590" y="1691226"/>
              <a:ext cx="1129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>
                  <a:solidFill>
                    <a:schemeClr val="bg2"/>
                  </a:solidFill>
                </a:rPr>
                <a:t>Creativity and choice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16447" y="1043154"/>
              <a:ext cx="872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>
                  <a:solidFill>
                    <a:schemeClr val="bg2"/>
                  </a:solidFill>
                </a:rPr>
                <a:t>Own style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Правая фигурная скобка 2"/>
          <p:cNvSpPr/>
          <p:nvPr/>
        </p:nvSpPr>
        <p:spPr>
          <a:xfrm>
            <a:off x="6266426" y="980728"/>
            <a:ext cx="402296" cy="22058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76930" y="3927711"/>
            <a:ext cx="147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Droid Serif"/>
                <a:ea typeface="Droid Serif"/>
                <a:cs typeface="Droid Serif"/>
              </a:rPr>
              <a:t>Virtual</a:t>
            </a:r>
          </a:p>
          <a:p>
            <a:r>
              <a:rPr lang="en-US" dirty="0">
                <a:solidFill>
                  <a:schemeClr val="bg2"/>
                </a:solidFill>
                <a:latin typeface="Droid Serif"/>
                <a:ea typeface="Droid Serif"/>
                <a:cs typeface="Droid Serif"/>
              </a:rPr>
              <a:t>environment</a:t>
            </a:r>
          </a:p>
          <a:p>
            <a:r>
              <a:rPr lang="en-US" dirty="0">
                <a:solidFill>
                  <a:schemeClr val="bg2"/>
                </a:solidFill>
                <a:latin typeface="Droid Serif"/>
                <a:ea typeface="Droid Serif"/>
                <a:cs typeface="Droid Serif"/>
              </a:rPr>
              <a:t>demands</a:t>
            </a:r>
            <a:endParaRPr lang="ru-RU" dirty="0">
              <a:solidFill>
                <a:schemeClr val="bg2"/>
              </a:solidFill>
              <a:latin typeface="Droid Serif"/>
              <a:ea typeface="Droid Serif"/>
              <a:cs typeface="Droid Serif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6874634" y="3433646"/>
            <a:ext cx="402296" cy="22058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742256" y="1541394"/>
            <a:ext cx="193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Droid Serif"/>
                <a:ea typeface="Droid Serif"/>
                <a:cs typeface="Droid Serif"/>
              </a:rPr>
              <a:t>Similar to face-to-face settings (but need adapting)</a:t>
            </a:r>
            <a:endParaRPr lang="ru-RU" dirty="0">
              <a:solidFill>
                <a:schemeClr val="bg2"/>
              </a:solidFill>
              <a:latin typeface="Droid Serif"/>
              <a:ea typeface="Droid Serif"/>
              <a:cs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529403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SKILLS FOR ONLINE TUTORS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44530" y="5909753"/>
            <a:ext cx="2510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(</a:t>
            </a:r>
            <a:r>
              <a:rPr lang="en-US" sz="1600" dirty="0" err="1">
                <a:solidFill>
                  <a:schemeClr val="bg2"/>
                </a:solidFill>
              </a:rPr>
              <a:t>Hampel</a:t>
            </a:r>
            <a:r>
              <a:rPr lang="en-US" sz="1600" dirty="0">
                <a:solidFill>
                  <a:schemeClr val="bg2"/>
                </a:solidFill>
              </a:rPr>
              <a:t> &amp; Stickler, 2005)</a:t>
            </a:r>
            <a:endParaRPr lang="ru-RU" sz="1600" dirty="0">
              <a:solidFill>
                <a:schemeClr val="bg2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36346" y="836712"/>
            <a:ext cx="8556134" cy="4846715"/>
            <a:chOff x="1499022" y="821521"/>
            <a:chExt cx="8556134" cy="484671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499022" y="980728"/>
              <a:ext cx="5904656" cy="4680520"/>
              <a:chOff x="1499022" y="980728"/>
              <a:chExt cx="5904656" cy="468052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967074" y="4221088"/>
                <a:ext cx="4968552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499022" y="4941168"/>
                <a:ext cx="5904656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507134" y="3573016"/>
                <a:ext cx="3960440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987824" y="2924944"/>
                <a:ext cx="3046664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501570" y="2276872"/>
                <a:ext cx="2101908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754636" y="1628800"/>
                <a:ext cx="1584176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235326" y="980728"/>
                <a:ext cx="648072" cy="6480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121697" y="5077368"/>
              <a:ext cx="2501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Basic ICT competence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7604" y="4381073"/>
              <a:ext cx="4942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Specific</a:t>
              </a:r>
              <a:r>
                <a:rPr lang="en-US" dirty="0">
                  <a:solidFill>
                    <a:schemeClr val="bg2"/>
                  </a:solidFill>
                  <a:latin typeface="Droid Serif"/>
                </a:rPr>
                <a:t> technical competence for the software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37484" y="3573016"/>
              <a:ext cx="3070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US" dirty="0">
                  <a:solidFill>
                    <a:schemeClr val="bg2"/>
                  </a:solidFill>
                </a:rPr>
                <a:t>Dealing with constraints and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possibilities of the medium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1570" y="3064314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dirty="0"/>
                <a:t>Online socialization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21697" y="2258288"/>
              <a:ext cx="26744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/>
                <a:t>Facilitating</a:t>
              </a:r>
            </a:p>
            <a:p>
              <a:pPr algn="ctr"/>
              <a:r>
                <a:rPr lang="en-NZ" sz="1400" dirty="0"/>
                <a:t>communicative</a:t>
              </a:r>
              <a:br>
                <a:rPr lang="en-NZ" sz="1400" dirty="0"/>
              </a:br>
              <a:r>
                <a:rPr lang="en-NZ" sz="1400" dirty="0"/>
                <a:t>competence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87590" y="1691226"/>
              <a:ext cx="1129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/>
                <a:t>Creativity and choice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16447" y="1043154"/>
              <a:ext cx="872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434343"/>
                  </a:solidFill>
                  <a:latin typeface="Droid Serif"/>
                  <a:ea typeface="Droid Serif"/>
                  <a:cs typeface="Droid Serif"/>
                </a:defRPr>
              </a:lvl1pPr>
            </a:lstStyle>
            <a:p>
              <a:pPr algn="ctr"/>
              <a:r>
                <a:rPr lang="en-NZ" sz="1400" dirty="0"/>
                <a:t>Own style</a:t>
              </a:r>
              <a:endParaRPr lang="ru-RU" sz="1400" dirty="0">
                <a:solidFill>
                  <a:schemeClr val="bg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92887" y="5021905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Dealing with bad</a:t>
              </a:r>
            </a:p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sound quality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78891" y="4396462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Screensharing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18016" y="3432406"/>
              <a:ext cx="2595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Miming might be difficult, but </a:t>
              </a:r>
              <a:r>
                <a:rPr lang="en-US" dirty="0" err="1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pictionary</a:t>
              </a:r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 can work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62931" y="2996952"/>
              <a:ext cx="2595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Creating co-presence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32587" y="2286160"/>
              <a:ext cx="3540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Applying communicative principles to online teaching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86422" y="1641162"/>
              <a:ext cx="3540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Choosing and adapting activities,</a:t>
              </a:r>
            </a:p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New uses for tools 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3431" y="821521"/>
              <a:ext cx="44117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Droid Serif"/>
                  <a:ea typeface="Droid Serif"/>
                  <a:cs typeface="Droid Serif"/>
                </a:rPr>
                <a:t>Using traditional whiteboards and interactive ones, paper flashcards or Quizlet</a:t>
              </a:r>
              <a:endParaRPr lang="ru-RU" dirty="0">
                <a:solidFill>
                  <a:schemeClr val="bg2"/>
                </a:solidFill>
                <a:latin typeface="Droid Serif"/>
                <a:ea typeface="Droid Serif"/>
                <a:cs typeface="Droid Serif"/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5907307" y="4411653"/>
            <a:ext cx="57543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372516" y="5107948"/>
            <a:ext cx="57543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412539" y="3732290"/>
            <a:ext cx="57543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5124823" y="3027532"/>
            <a:ext cx="57543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4549391" y="2447544"/>
            <a:ext cx="57543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258294" y="1791055"/>
            <a:ext cx="57543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862711" y="1066421"/>
            <a:ext cx="57543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08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 idx="4294967295"/>
          </p:nvPr>
        </p:nvSpPr>
        <p:spPr>
          <a:xfrm>
            <a:off x="3899450" y="362333"/>
            <a:ext cx="13653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WHITE- BOARDS</a:t>
            </a:r>
            <a:endParaRPr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6" y="1700808"/>
            <a:ext cx="1979962" cy="270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185"/>
          <p:cNvSpPr/>
          <p:nvPr/>
        </p:nvSpPr>
        <p:spPr>
          <a:xfrm>
            <a:off x="2827593" y="2924942"/>
            <a:ext cx="1484619" cy="819367"/>
          </a:xfrm>
          <a:prstGeom prst="chevron">
            <a:avLst>
              <a:gd name="adj" fmla="val 29853"/>
            </a:avLst>
          </a:prstGeom>
          <a:noFill/>
          <a:ln w="76200" cap="flat" cmpd="sng">
            <a:solidFill>
              <a:srgbClr val="43434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2053" name="Picture 5" descr="ÐÐ°ÑÑÐ¸Ð½ÐºÐ¸ Ð¿Ð¾ Ð·Ð°Ð¿ÑÐ¾ÑÑ realtime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11" y="2347561"/>
            <a:ext cx="4059621" cy="22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263" y="5070665"/>
            <a:ext cx="1872208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ontserrat" panose="020B0604020202020204" charset="-52"/>
              </a:rPr>
              <a:t>Photo by </a:t>
            </a:r>
            <a:r>
              <a:rPr lang="en-US" sz="1050" dirty="0" err="1">
                <a:latin typeface="Montserrat" panose="020B0604020202020204" charset="-52"/>
              </a:rPr>
              <a:t>Hjfocs</a:t>
            </a:r>
            <a:r>
              <a:rPr lang="en-US" sz="1050" dirty="0">
                <a:latin typeface="Montserrat" panose="020B0604020202020204" charset="-52"/>
              </a:rPr>
              <a:t> (https://commons.wikimedia.org/wiki/User:Hjfocs)</a:t>
            </a:r>
            <a:endParaRPr lang="ru-RU" sz="1050" dirty="0">
              <a:latin typeface="Montserrat" panose="020B0604020202020204" charset="-52"/>
            </a:endParaRPr>
          </a:p>
        </p:txBody>
      </p:sp>
      <p:pic>
        <p:nvPicPr>
          <p:cNvPr id="2055" name="Picture 7" descr="ÐÐ°ÑÑÐ¸Ð½ÐºÐ¸ Ð¿Ð¾ Ð·Ð°Ð¿ÑÐ¾ÑÑ photocopiable workshe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79" y="3799077"/>
            <a:ext cx="900113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GETTING TO KNOW YOU</a:t>
            </a:r>
            <a:endParaRPr sz="1800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39552" y="1079055"/>
            <a:ext cx="3655350" cy="4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en-US" sz="2800" dirty="0"/>
              <a:t>Where are you from?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sz="28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⊡"/>
            </a:pPr>
            <a:r>
              <a:rPr lang="en" sz="2800" dirty="0"/>
              <a:t>Are you joining the webinar from your home or workplace?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⊡"/>
            </a:pPr>
            <a:endParaRPr sz="28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⊡"/>
            </a:pPr>
            <a:r>
              <a:rPr lang="en-US" sz="2800" dirty="0"/>
              <a:t>What can you see around you right now?</a:t>
            </a:r>
            <a:endParaRPr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1772816"/>
            <a:ext cx="3341083" cy="31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172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ONLINE WHITEBOARDS</a:t>
            </a:r>
            <a:endParaRPr sz="2000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6650" y="1396200"/>
            <a:ext cx="7310700" cy="4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The teacher and the learners can see the same page in their browser and write/collaborate/interact in real time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endParaRPr lang="en" dirty="0"/>
          </a:p>
          <a:p>
            <a:pPr lvl="0"/>
            <a:r>
              <a:rPr lang="en-NZ" dirty="0">
                <a:hlinkClick r:id="rId3"/>
              </a:rPr>
              <a:t>https://realtimeboard.com/</a:t>
            </a:r>
            <a:endParaRPr lang="en-NZ" dirty="0"/>
          </a:p>
          <a:p>
            <a:pPr lvl="0"/>
            <a:r>
              <a:rPr lang="en-NZ" dirty="0">
                <a:hlinkClick r:id="rId4"/>
              </a:rPr>
              <a:t>https://idroo.com</a:t>
            </a:r>
            <a:endParaRPr lang="en-NZ" dirty="0"/>
          </a:p>
          <a:p>
            <a:pPr lvl="0"/>
            <a:r>
              <a:rPr lang="en-NZ" dirty="0">
                <a:hlinkClick r:id="rId5"/>
              </a:rPr>
              <a:t>https://awwapp.com</a:t>
            </a:r>
            <a:endParaRPr lang="en-NZ" dirty="0"/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445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REALTIMEBOARD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743" y="476672"/>
            <a:ext cx="8424936" cy="4322400"/>
          </a:xfrm>
        </p:spPr>
        <p:txBody>
          <a:bodyPr/>
          <a:lstStyle/>
          <a:p>
            <a:pPr fontAlgn="base"/>
            <a:r>
              <a:rPr lang="en-US" sz="2000" dirty="0"/>
              <a:t>Task from </a:t>
            </a:r>
            <a:r>
              <a:rPr lang="en-US" sz="2000" i="1" dirty="0"/>
              <a:t>Timesaver for Exams: IELTS Starter: Reading (4 - 5.5) </a:t>
            </a:r>
            <a:r>
              <a:rPr lang="en-US" sz="2000" dirty="0"/>
              <a:t>(Julie Moore and Norman </a:t>
            </a:r>
            <a:r>
              <a:rPr lang="en-US" sz="2000" dirty="0" err="1"/>
              <a:t>Whitby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dirty="0" err="1"/>
              <a:t>practising</a:t>
            </a:r>
            <a:r>
              <a:rPr lang="en-US" sz="2000" dirty="0"/>
              <a:t> reading strategies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3318" cy="42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41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REALTIMEBOARD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92696"/>
            <a:ext cx="7310700" cy="4322400"/>
          </a:xfrm>
        </p:spPr>
        <p:txBody>
          <a:bodyPr/>
          <a:lstStyle/>
          <a:p>
            <a:r>
              <a:rPr lang="en-US" dirty="0"/>
              <a:t>You can use a template when creating a board or just create the objects you need yourself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0" y="1916832"/>
            <a:ext cx="8295134" cy="442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676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0" y="1556792"/>
            <a:ext cx="8295134" cy="442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899592" y="3086962"/>
            <a:ext cx="540060" cy="12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51840" y="287804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text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876057" y="3420000"/>
            <a:ext cx="743615" cy="25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32684" y="3548263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 sticky note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817733" y="3661068"/>
            <a:ext cx="743615" cy="25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61348" y="380468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a shape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863157" y="4437112"/>
            <a:ext cx="743615" cy="25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5167" y="469363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 comment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174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REALTIMEBOARD: Let’s practice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dirty="0"/>
              <a:t>Open the board (you should have the link in your email). To be able to edit it you will need to register.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Think of one more hobby and add a sticky note to the mind map with your idea. Use the “Connection line” tool to draw a line between the central note (“Hobbies”) and your sticky note.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Add a short comment to one of the ideas: write your opinion of the hobby. (Select the “Comment tool”, left-click where you want your comment to appear and type your comment)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049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REALTIMEBOARD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670740" cy="4322400"/>
          </a:xfrm>
        </p:spPr>
        <p:txBody>
          <a:bodyPr/>
          <a:lstStyle/>
          <a:p>
            <a:r>
              <a:rPr lang="en-US" dirty="0"/>
              <a:t>The objects can be copied and/or rearranged as needed. Tip: If you want to prevent an object from moving, select it - right-click - Lock (or Ctrl-L)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2391"/>
            <a:ext cx="8233767" cy="438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0" y="1916832"/>
            <a:ext cx="8295134" cy="442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37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08912" cy="4322400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Rearrange the hobbies we’ve brainstormed into two categories: expensive and cheap:</a:t>
            </a:r>
          </a:p>
          <a:p>
            <a:r>
              <a:rPr lang="en-US" dirty="0"/>
              <a:t>Scroll down the board and you will see two rectangles. Select a sticky note and drag it to the corresponding rectangle.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94050" y="747231"/>
            <a:ext cx="26607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lang="ru-RU" sz="2000" kern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03848" y="258031"/>
            <a:ext cx="2660700" cy="978400"/>
          </a:xfrm>
        </p:spPr>
        <p:txBody>
          <a:bodyPr/>
          <a:lstStyle/>
          <a:p>
            <a:r>
              <a:rPr lang="en-US" sz="1800" dirty="0"/>
              <a:t>REALTIMEBOARD: Let’s practice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616624" cy="299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07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REALTIMEBOARD TIPS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embed pdf documents, images and videos</a:t>
            </a:r>
          </a:p>
          <a:p>
            <a:r>
              <a:rPr lang="en-US" dirty="0"/>
              <a:t>You can add templates (such a mind map, Venn diagram)</a:t>
            </a:r>
          </a:p>
          <a:p>
            <a:r>
              <a:rPr lang="en-US" dirty="0"/>
              <a:t>You can use a timer: you set it and the learner will see the countdown</a:t>
            </a:r>
          </a:p>
          <a:p>
            <a:r>
              <a:rPr lang="en-US" dirty="0"/>
              <a:t>You can even use </a:t>
            </a:r>
            <a:r>
              <a:rPr lang="en-US" dirty="0" err="1"/>
              <a:t>boardgames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1"/>
          <a:stretch/>
        </p:blipFill>
        <p:spPr bwMode="auto">
          <a:xfrm>
            <a:off x="611560" y="4475018"/>
            <a:ext cx="977374" cy="187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100247" y="5733256"/>
            <a:ext cx="13764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6387" y="5500567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a template or add a video embed code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971600" y="5469209"/>
            <a:ext cx="13764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70650" y="5099877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 document from your device or Cloud storages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483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000" dirty="0"/>
              <a:t>KEY TAKEAWAYS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Now that you have all this new information, what should you do with it?</a:t>
            </a:r>
          </a:p>
          <a:p>
            <a:pPr marL="76200" indent="0">
              <a:buNone/>
            </a:pPr>
            <a:endParaRPr lang="en-US" dirty="0"/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Hardware for teaching online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Webcams: advantages, disadvantages, good practice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Communication tools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Tools to support teaching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Facilitating learning online: using possibilities and adapting activities in a principled way</a:t>
            </a:r>
          </a:p>
        </p:txBody>
      </p:sp>
    </p:spTree>
    <p:extLst>
      <p:ext uri="{BB962C8B-B14F-4D97-AF65-F5344CB8AC3E}">
        <p14:creationId xmlns:p14="http://schemas.microsoft.com/office/powerpoint/2010/main" val="1027125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980728"/>
            <a:ext cx="7310700" cy="4322400"/>
          </a:xfrm>
        </p:spPr>
        <p:txBody>
          <a:bodyPr/>
          <a:lstStyle/>
          <a:p>
            <a:r>
              <a:rPr lang="en-US" b="1" dirty="0"/>
              <a:t>Consider your next steps towards starting to teach online and share with me and other participants.</a:t>
            </a:r>
          </a:p>
          <a:p>
            <a:r>
              <a:rPr lang="en-US" dirty="0"/>
              <a:t>Scroll down the board and find the frame “after the webinar”. Leave your comments. Answer the following questions:</a:t>
            </a:r>
          </a:p>
          <a:p>
            <a:r>
              <a:rPr lang="en-US" dirty="0"/>
              <a:t>1. What was the most interesting thing you learnt?</a:t>
            </a:r>
          </a:p>
          <a:p>
            <a:r>
              <a:rPr lang="en-US" dirty="0"/>
              <a:t>2. What do you plan to do next?</a:t>
            </a:r>
          </a:p>
          <a:p>
            <a:r>
              <a:rPr lang="en-US" dirty="0"/>
              <a:t>Feel free to share your other thoughts or questions about the webinar or online teaching in general.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116632"/>
            <a:ext cx="26607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800" kern="0" dirty="0"/>
              <a:t>What’s next?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192311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ABOUT THE SPEAKER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5455550" cy="4322400"/>
          </a:xfrm>
        </p:spPr>
        <p:txBody>
          <a:bodyPr/>
          <a:lstStyle/>
          <a:p>
            <a:r>
              <a:rPr lang="en-US" dirty="0"/>
              <a:t>Natalia </a:t>
            </a:r>
            <a:r>
              <a:rPr lang="en-US" dirty="0" err="1"/>
              <a:t>Kurikova</a:t>
            </a:r>
            <a:r>
              <a:rPr lang="en-US" dirty="0"/>
              <a:t> – English language instructor, online tutor</a:t>
            </a:r>
          </a:p>
          <a:p>
            <a:endParaRPr lang="en-US" dirty="0"/>
          </a:p>
          <a:p>
            <a:r>
              <a:rPr lang="en-US" dirty="0"/>
              <a:t>Teaching English since 2008 in private language schools and at university level</a:t>
            </a:r>
          </a:p>
          <a:p>
            <a:r>
              <a:rPr lang="en-US" dirty="0"/>
              <a:t>Teaching online since 2015</a:t>
            </a:r>
          </a:p>
          <a:p>
            <a:r>
              <a:rPr lang="en-US" dirty="0"/>
              <a:t>Successfully prepared students to IELTS, TOEFL and Russian State Exam fully online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1801864" cy="22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48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YOUR QUESTIONS</a:t>
            </a:r>
            <a:endParaRPr lang="ru-RU" sz="2400" dirty="0"/>
          </a:p>
        </p:txBody>
      </p:sp>
      <p:pic>
        <p:nvPicPr>
          <p:cNvPr id="4" name="Picture 2" descr="C:\Users\twilightstate\Downloads\question-mark-2110767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400600" cy="35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73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REFERENCES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dirty="0" err="1"/>
              <a:t>Hampel</a:t>
            </a:r>
            <a:r>
              <a:rPr lang="en-US" dirty="0"/>
              <a:t>, R., &amp; Stickler, U. (2005) New skills for new classrooms: Training tutors to teach languages online. </a:t>
            </a:r>
            <a:r>
              <a:rPr lang="en-US" i="1" dirty="0"/>
              <a:t>Computer Assisted Language Learning,</a:t>
            </a:r>
            <a:r>
              <a:rPr lang="en-US" dirty="0"/>
              <a:t> </a:t>
            </a:r>
            <a:r>
              <a:rPr lang="en-US" i="1" dirty="0"/>
              <a:t>18</a:t>
            </a:r>
            <a:r>
              <a:rPr lang="en-US" dirty="0"/>
              <a:t>(4), 311–326.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 err="1"/>
              <a:t>Kozar</a:t>
            </a:r>
            <a:r>
              <a:rPr lang="en-US" dirty="0"/>
              <a:t>, O. (2015). Perceptions of webcam use by experienced online teachers and learners: a seeming disconnect between research and practice. </a:t>
            </a:r>
            <a:r>
              <a:rPr lang="en-US" i="1" dirty="0"/>
              <a:t>Computer Assisted Language Learning</a:t>
            </a:r>
            <a:r>
              <a:rPr lang="en-US" dirty="0"/>
              <a:t>, </a:t>
            </a:r>
            <a:r>
              <a:rPr lang="en-US" i="1" dirty="0"/>
              <a:t>29</a:t>
            </a:r>
            <a:r>
              <a:rPr lang="en-US" dirty="0"/>
              <a:t>(4), 779—789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Moore, J. &amp; </a:t>
            </a:r>
            <a:r>
              <a:rPr lang="en-US" dirty="0" err="1"/>
              <a:t>Whitby</a:t>
            </a:r>
            <a:r>
              <a:rPr lang="en-US" dirty="0"/>
              <a:t>, N. (2017). Timesaver for exams: IELTS starter – reading. UK, London: </a:t>
            </a:r>
            <a:r>
              <a:rPr lang="en-NZ" dirty="0"/>
              <a:t>Scholastic.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27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CREDITS</a:t>
            </a:r>
            <a:endParaRPr sz="2400"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6650" y="2253600"/>
            <a:ext cx="7310700" cy="23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Special thanks to all the people who made and released these awesome resources for free:</a:t>
            </a:r>
            <a:endParaRPr sz="2000" dirty="0"/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⊡"/>
            </a:pPr>
            <a:r>
              <a:rPr lang="en" sz="2000" dirty="0"/>
              <a:t>Presentation template by </a:t>
            </a:r>
            <a:r>
              <a:rPr lang="en" sz="2000" u="sng" dirty="0">
                <a:hlinkClick r:id="rId3"/>
              </a:rPr>
              <a:t>SlidesCarnival</a:t>
            </a:r>
            <a:endParaRPr sz="200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⊡"/>
            </a:pPr>
            <a:r>
              <a:rPr lang="en" sz="2000" dirty="0"/>
              <a:t>Photographs by </a:t>
            </a:r>
            <a:r>
              <a:rPr lang="en" sz="2000" u="sng" dirty="0">
                <a:hlinkClick r:id="rId4"/>
              </a:rPr>
              <a:t>Unsplash</a:t>
            </a:r>
            <a:r>
              <a:rPr lang="en" sz="2000" dirty="0"/>
              <a:t>, </a:t>
            </a:r>
            <a:r>
              <a:rPr lang="en" sz="2000" u="sng" dirty="0">
                <a:hlinkClick r:id="rId5"/>
              </a:rPr>
              <a:t>Pixabay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592482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EXTRA RESOURCES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 presentation about using </a:t>
            </a:r>
            <a:r>
              <a:rPr lang="en-NZ" dirty="0" err="1"/>
              <a:t>Realtimeboard</a:t>
            </a:r>
            <a:r>
              <a:rPr lang="en-NZ" dirty="0"/>
              <a:t> in education </a:t>
            </a:r>
            <a:r>
              <a:rPr lang="en-NZ" dirty="0">
                <a:hlinkClick r:id="rId2"/>
              </a:rPr>
              <a:t>https://www.slideshare.net/RealtimeBoard/realtimeboard-for-education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77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NZ" sz="2000" dirty="0"/>
              <a:t>WEBINAR GROUND RULES</a:t>
            </a:r>
            <a:br>
              <a:rPr lang="en-NZ" dirty="0"/>
            </a:br>
            <a:br>
              <a:rPr lang="en-NZ" dirty="0"/>
            </a:br>
            <a:r>
              <a:rPr lang="en-US" sz="1600" dirty="0"/>
              <a:t>to ensure that everyone has a pleasant experience</a:t>
            </a:r>
            <a:endParaRPr sz="1600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99592" y="1988840"/>
            <a:ext cx="7310700" cy="4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buFont typeface="+mj-lt"/>
              <a:buAutoNum type="arabicPeriod"/>
            </a:pPr>
            <a:r>
              <a:rPr lang="en-US" dirty="0"/>
              <a:t>Minimize distractions (close other browser tabs, close the door, turn off the sound of you mobile phone if possible)</a:t>
            </a:r>
          </a:p>
          <a:p>
            <a:pPr marL="533400" lvl="0" indent="-457200">
              <a:buFont typeface="+mj-lt"/>
              <a:buAutoNum type="arabicPeriod"/>
            </a:pPr>
            <a:r>
              <a:rPr lang="en-US" dirty="0"/>
              <a:t>Actively participate in the webinar: answer the questions and take part in surveys</a:t>
            </a:r>
          </a:p>
          <a:p>
            <a:pPr marL="533400" lvl="0" indent="-457200">
              <a:buFont typeface="+mj-lt"/>
              <a:buAutoNum type="arabicPeriod"/>
            </a:pPr>
            <a:r>
              <a:rPr lang="en-US" dirty="0"/>
              <a:t>Do not hesitate to ask questions -  there are no silly ones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4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2296350" y="2655800"/>
            <a:ext cx="45513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/>
              <a:t>DIP YOUR TOE INTO ONLINE TEACHING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4037002"/>
            <a:ext cx="5203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000" b="1" dirty="0">
                <a:solidFill>
                  <a:schemeClr val="bg1"/>
                </a:solidFill>
                <a:latin typeface="Droid Serif"/>
              </a:rPr>
              <a:t>Tools and tips for starting to teach online</a:t>
            </a:r>
            <a:endParaRPr lang="ru-RU" sz="2000" b="1" dirty="0">
              <a:solidFill>
                <a:schemeClr val="bg1"/>
              </a:solidFill>
              <a:latin typeface="Droid Serif"/>
            </a:endParaRPr>
          </a:p>
        </p:txBody>
      </p:sp>
      <p:sp>
        <p:nvSpPr>
          <p:cNvPr id="6" name="Shape 49"/>
          <p:cNvSpPr/>
          <p:nvPr/>
        </p:nvSpPr>
        <p:spPr>
          <a:xfrm>
            <a:off x="4255105" y="764263"/>
            <a:ext cx="633840" cy="57650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0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241650" y="122088"/>
            <a:ext cx="2660700" cy="570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OBJECTIVES</a:t>
            </a:r>
            <a:endParaRPr sz="2000"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71600" y="620688"/>
            <a:ext cx="7310700" cy="4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en-US" dirty="0"/>
              <a:t>By the end of the webinar, you will be able to</a:t>
            </a:r>
          </a:p>
          <a:p>
            <a:pPr marL="533400" lvl="0" indent="-457200">
              <a:buFont typeface="+mj-lt"/>
              <a:buAutoNum type="arabicPeriod"/>
            </a:pPr>
            <a:endParaRPr lang="en-US" dirty="0"/>
          </a:p>
          <a:p>
            <a:pPr marL="533400" lvl="0" indent="-457200">
              <a:buFont typeface="+mj-lt"/>
              <a:buAutoNum type="arabicPeriod"/>
            </a:pPr>
            <a:r>
              <a:rPr lang="en-US" dirty="0"/>
              <a:t>Identify a range of hardware devices and software tools and how these can be used to support online learning</a:t>
            </a:r>
            <a:endParaRPr lang="ru-RU" dirty="0"/>
          </a:p>
          <a:p>
            <a:pPr marL="533400" lvl="0" indent="-457200">
              <a:buFont typeface="+mj-lt"/>
              <a:buAutoNum type="arabicPeriod"/>
            </a:pPr>
            <a:r>
              <a:rPr lang="en-US" dirty="0"/>
              <a:t>Select tools according to their contextual factors</a:t>
            </a:r>
            <a:endParaRPr lang="ru-RU" dirty="0"/>
          </a:p>
          <a:p>
            <a:pPr marL="533400" lvl="0" indent="-457200">
              <a:buFont typeface="+mj-lt"/>
              <a:buAutoNum type="arabicPeriod"/>
            </a:pPr>
            <a:r>
              <a:rPr lang="en-US" dirty="0"/>
              <a:t>Identify the differences and similarities between face-to-face and online teaching</a:t>
            </a:r>
            <a:endParaRPr lang="ru-RU" dirty="0"/>
          </a:p>
          <a:p>
            <a:pPr marL="533400" lvl="0" indent="-457200">
              <a:buFont typeface="+mj-lt"/>
              <a:buAutoNum type="arabicPeriod"/>
            </a:pPr>
            <a:r>
              <a:rPr lang="en-US" dirty="0" err="1"/>
              <a:t>Analyse</a:t>
            </a:r>
            <a:r>
              <a:rPr lang="en-US" dirty="0"/>
              <a:t> affordances and constraints of online synchronous learning and become aware of the strategies and techniques to facilitate it</a:t>
            </a:r>
            <a:endParaRPr lang="ru-RU" dirty="0"/>
          </a:p>
          <a:p>
            <a:pPr marL="533400" lvl="0" indent="-457200">
              <a:buFont typeface="+mj-lt"/>
              <a:buAutoNum type="arabicPeriod"/>
            </a:pPr>
            <a:r>
              <a:rPr lang="en-US" dirty="0"/>
              <a:t>Consider your next steps towards becoming an online teacher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04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YOUR EXPECTATIONS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556792"/>
            <a:ext cx="7310700" cy="1153088"/>
          </a:xfrm>
        </p:spPr>
        <p:txBody>
          <a:bodyPr/>
          <a:lstStyle/>
          <a:p>
            <a:r>
              <a:rPr lang="en-US" dirty="0"/>
              <a:t>Type what you expect to learn during the webinar or a question that you have about online learning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24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AGENDA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dirty="0"/>
              <a:t>Hardware for teaching online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Webcams: advantages, disadvantages, good practice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Communication tools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Online teaching skills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Tools to support teaching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Your questions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40206"/>
      </p:ext>
    </p:extLst>
  </p:cSld>
  <p:clrMapOvr>
    <a:masterClrMapping/>
  </p:clrMapOvr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1693</Words>
  <Application>Microsoft Office PowerPoint</Application>
  <PresentationFormat>Экран (4:3)</PresentationFormat>
  <Paragraphs>271</Paragraphs>
  <Slides>43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Droid Serif</vt:lpstr>
      <vt:lpstr>Montserrat</vt:lpstr>
      <vt:lpstr>Perdita template</vt:lpstr>
      <vt:lpstr>DIP YOUR TOE INTO ONLINE TEACHING</vt:lpstr>
      <vt:lpstr>Now you should be able to hear my voice. Assess how well you can hear me:</vt:lpstr>
      <vt:lpstr>GETTING TO KNOW YOU</vt:lpstr>
      <vt:lpstr>ABOUT THE SPEAKER</vt:lpstr>
      <vt:lpstr>WEBINAR GROUND RULES  to ensure that everyone has a pleasant experience</vt:lpstr>
      <vt:lpstr>DIP YOUR TOE INTO ONLINE TEACHING</vt:lpstr>
      <vt:lpstr>OBJECTIVES</vt:lpstr>
      <vt:lpstr>YOUR EXPECTATIONS</vt:lpstr>
      <vt:lpstr>AGENDA</vt:lpstr>
      <vt:lpstr>HARDWARE</vt:lpstr>
      <vt:lpstr>HARDWARE</vt:lpstr>
      <vt:lpstr>AUDIO</vt:lpstr>
      <vt:lpstr>WEBCAM – TO USE OR NOT TO USE?</vt:lpstr>
      <vt:lpstr>WEBCAM – TO USE OR NOT TO USE?</vt:lpstr>
      <vt:lpstr>What’s wrong with the image?</vt:lpstr>
      <vt:lpstr>What’s wrong with the image?</vt:lpstr>
      <vt:lpstr>What’s wrong with the image?</vt:lpstr>
      <vt:lpstr>What’s wrong with the image?</vt:lpstr>
      <vt:lpstr>TIPS FOR USING VIDEO</vt:lpstr>
      <vt:lpstr>VIDEO / AUDIO CONFERENCING SOFTWARE</vt:lpstr>
      <vt:lpstr>Skype VS Zoom</vt:lpstr>
      <vt:lpstr>SKYPE</vt:lpstr>
      <vt:lpstr>Презентация PowerPoint</vt:lpstr>
      <vt:lpstr>FROM A REGULAR CLASSROOM TO AN ONLINE ONE</vt:lpstr>
      <vt:lpstr>FROM A REGULAR CLASSROOM TO AN ONLINE ONE</vt:lpstr>
      <vt:lpstr>SKILLS FOR ONLINE TUTORS</vt:lpstr>
      <vt:lpstr>SKILLS FOR ONLINE TUTORS</vt:lpstr>
      <vt:lpstr>SKILLS FOR ONLINE TUTORS</vt:lpstr>
      <vt:lpstr>WHITE- BOARDS</vt:lpstr>
      <vt:lpstr>ONLINE WHITEBOARDS</vt:lpstr>
      <vt:lpstr>REALTIMEBOARD</vt:lpstr>
      <vt:lpstr>REALTIMEBOARD</vt:lpstr>
      <vt:lpstr>Презентация PowerPoint</vt:lpstr>
      <vt:lpstr>REALTIMEBOARD: Let’s practice</vt:lpstr>
      <vt:lpstr>REALTIMEBOARD</vt:lpstr>
      <vt:lpstr>REALTIMEBOARD: Let’s practice</vt:lpstr>
      <vt:lpstr>REALTIMEBOARD TIPS</vt:lpstr>
      <vt:lpstr>KEY TAKEAWAYS</vt:lpstr>
      <vt:lpstr> </vt:lpstr>
      <vt:lpstr>YOUR QUESTIONS</vt:lpstr>
      <vt:lpstr>REFERENCES</vt:lpstr>
      <vt:lpstr>CREDITS</vt:lpstr>
      <vt:lpstr>EXTRA RESOURCES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</dc:creator>
  <cp:lastModifiedBy>Natalie N</cp:lastModifiedBy>
  <cp:revision>117</cp:revision>
  <dcterms:created xsi:type="dcterms:W3CDTF">2018-06-15T15:18:02Z</dcterms:created>
  <dcterms:modified xsi:type="dcterms:W3CDTF">2021-05-28T12:23:01Z</dcterms:modified>
</cp:coreProperties>
</file>